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2" r:id="rId3"/>
  </p:sldMasterIdLst>
  <p:notesMasterIdLst>
    <p:notesMasterId r:id="rId10"/>
  </p:notesMasterIdLst>
  <p:sldIdLst>
    <p:sldId id="261" r:id="rId4"/>
    <p:sldId id="258" r:id="rId5"/>
    <p:sldId id="260" r:id="rId6"/>
    <p:sldId id="259" r:id="rId7"/>
    <p:sldId id="257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5CB"/>
    <a:srgbClr val="211385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3" autoAdjust="0"/>
    <p:restoredTop sz="89758" autoAdjust="0"/>
  </p:normalViewPr>
  <p:slideViewPr>
    <p:cSldViewPr snapToGrid="0">
      <p:cViewPr varScale="1">
        <p:scale>
          <a:sx n="87" d="100"/>
          <a:sy n="87" d="100"/>
        </p:scale>
        <p:origin x="-70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73C05-CEE3-470C-8553-BDAF32D4BDB4}" type="datetimeFigureOut">
              <a:rPr lang="en-US" smtClean="0"/>
              <a:t>9/19/18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188F4-339A-4326-8E1A-425BE35F2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6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188F4-339A-4326-8E1A-425BE35F29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55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188F4-339A-4326-8E1A-425BE35F29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55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188F4-339A-4326-8E1A-425BE35F29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55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188F4-339A-4326-8E1A-425BE35F29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55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188F4-339A-4326-8E1A-425BE35F29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5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7110" y="1557867"/>
            <a:ext cx="6795913" cy="2235200"/>
          </a:xfrm>
        </p:spPr>
        <p:txBody>
          <a:bodyPr anchor="b" anchorCtr="0">
            <a:noAutofit/>
          </a:bodyPr>
          <a:lstStyle>
            <a:lvl1pPr algn="l">
              <a:lnSpc>
                <a:spcPts val="4800"/>
              </a:lnSpc>
              <a:defRPr b="1" cap="all" spc="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7109" y="4275667"/>
            <a:ext cx="6795913" cy="120226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buNone/>
              <a:defRPr sz="2400" cap="all" spc="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900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49956" y="1329267"/>
            <a:ext cx="3668888" cy="1400218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23701" y="1329267"/>
            <a:ext cx="3740924" cy="1400218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6890" y="1329267"/>
            <a:ext cx="3826933" cy="1400218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49956" y="2946400"/>
            <a:ext cx="3668888" cy="1514524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123701" y="2946400"/>
            <a:ext cx="3740924" cy="1514524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176890" y="2946400"/>
            <a:ext cx="3826933" cy="1514524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49956" y="4677839"/>
            <a:ext cx="3668888" cy="150768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123701" y="4677839"/>
            <a:ext cx="3740923" cy="150768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176890" y="4677839"/>
            <a:ext cx="3826933" cy="150768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81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7110" y="1557867"/>
            <a:ext cx="6795913" cy="2235200"/>
          </a:xfrm>
        </p:spPr>
        <p:txBody>
          <a:bodyPr anchor="b" anchorCtr="0">
            <a:noAutofit/>
          </a:bodyPr>
          <a:lstStyle>
            <a:lvl1pPr algn="l">
              <a:lnSpc>
                <a:spcPts val="4800"/>
              </a:lnSpc>
              <a:defRPr b="1" cap="all" spc="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7109" y="4275667"/>
            <a:ext cx="6795913" cy="120226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buNone/>
              <a:defRPr sz="2400" cap="all" spc="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72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90133"/>
            <a:ext cx="11774311" cy="4673600"/>
          </a:xfr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 sz="2400"/>
            </a:lvl1pPr>
            <a:lvl2pPr marL="466344" indent="-285750">
              <a:spcAft>
                <a:spcPts val="600"/>
              </a:spcAft>
              <a:buFont typeface="Lucida Grande"/>
              <a:buChar char="•"/>
              <a:defRPr sz="2100"/>
            </a:lvl2pPr>
            <a:lvl3pPr>
              <a:spcAft>
                <a:spcPts val="600"/>
              </a:spcAft>
              <a:defRPr sz="21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39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223" y="1456268"/>
            <a:ext cx="5633155" cy="4765611"/>
          </a:xfrm>
        </p:spPr>
        <p:txBody>
          <a:bodyPr lIns="274320" rIns="274320"/>
          <a:lstStyle>
            <a:lvl1pPr>
              <a:spcAft>
                <a:spcPts val="600"/>
              </a:spcAft>
              <a:defRPr sz="24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spcAft>
                <a:spcPts val="600"/>
              </a:spcAft>
              <a:defRPr sz="1800">
                <a:solidFill>
                  <a:schemeClr val="bg1">
                    <a:lumMod val="50000"/>
                    <a:lumOff val="50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3066" y="1456268"/>
            <a:ext cx="5475111" cy="4765611"/>
          </a:xfrm>
        </p:spPr>
        <p:txBody>
          <a:bodyPr lIns="274320" rIns="274320"/>
          <a:lstStyle>
            <a:lvl1pPr>
              <a:spcAft>
                <a:spcPts val="600"/>
              </a:spcAft>
              <a:defRPr sz="24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spcAft>
                <a:spcPts val="600"/>
              </a:spcAft>
              <a:defRPr sz="1800">
                <a:solidFill>
                  <a:schemeClr val="bg1">
                    <a:lumMod val="50000"/>
                    <a:lumOff val="50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18038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17690" y="1278466"/>
            <a:ext cx="5508977" cy="2346178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7601" y="1278467"/>
            <a:ext cx="5565423" cy="2346177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17690" y="3793066"/>
            <a:ext cx="5508977" cy="2451334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97601" y="3793067"/>
            <a:ext cx="5565423" cy="2451333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66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93511" y="1303867"/>
            <a:ext cx="3725333" cy="1425618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23701" y="1303867"/>
            <a:ext cx="3763500" cy="1425618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6889" y="1303867"/>
            <a:ext cx="3804355" cy="1425618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3511" y="2878668"/>
            <a:ext cx="3725333" cy="1582257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123701" y="2878668"/>
            <a:ext cx="3763500" cy="1582257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161300" y="2878668"/>
            <a:ext cx="3819944" cy="1582257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93511" y="4610107"/>
            <a:ext cx="3725333" cy="1575415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123701" y="4610107"/>
            <a:ext cx="3763500" cy="1575415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161300" y="4610107"/>
            <a:ext cx="3819944" cy="1575415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62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13933"/>
            <a:ext cx="11830756" cy="4749800"/>
          </a:xfr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 sz="2400"/>
            </a:lvl1pPr>
            <a:lvl2pPr marL="466344" indent="-285750">
              <a:spcAft>
                <a:spcPts val="600"/>
              </a:spcAft>
              <a:buFont typeface="Lucida Grande"/>
              <a:buChar char="•"/>
              <a:defRPr sz="2100"/>
            </a:lvl2pPr>
            <a:lvl3pPr>
              <a:spcAft>
                <a:spcPts val="600"/>
              </a:spcAft>
              <a:defRPr sz="21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56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600200"/>
            <a:ext cx="5588000" cy="4621678"/>
          </a:xfrm>
        </p:spPr>
        <p:txBody>
          <a:bodyPr lIns="274320" rIns="274320"/>
          <a:lstStyle>
            <a:lvl1pPr>
              <a:spcAft>
                <a:spcPts val="600"/>
              </a:spcAft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>
              <a:spcAft>
                <a:spcPts val="600"/>
              </a:spcAft>
              <a:defRPr sz="1800"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4714" y="1600200"/>
            <a:ext cx="5802487" cy="4621678"/>
          </a:xfrm>
        </p:spPr>
        <p:txBody>
          <a:bodyPr lIns="274320" rIns="274320"/>
          <a:lstStyle>
            <a:lvl1pPr>
              <a:spcAft>
                <a:spcPts val="600"/>
              </a:spcAft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>
              <a:spcAft>
                <a:spcPts val="600"/>
              </a:spcAft>
              <a:defRPr sz="1800"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2392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38666" y="1371600"/>
            <a:ext cx="5621868" cy="2253044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08889" y="1371600"/>
            <a:ext cx="5610579" cy="2253044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38666" y="3784601"/>
            <a:ext cx="5621868" cy="2459799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208889" y="3784600"/>
            <a:ext cx="5610579" cy="245980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76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theme" Target="../theme/theme3.xml"/><Relationship Id="rId6" Type="http://schemas.openxmlformats.org/officeDocument/2006/relationships/image" Target="../media/image1.jpg"/><Relationship Id="rId7" Type="http://schemas.openxmlformats.org/officeDocument/2006/relationships/image" Target="../media/image5.emf"/><Relationship Id="rId8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12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1B91E-4FD1-9146-9A41-5866EBBF2F8A}" type="datetime1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ED1F6-0CEA-42C4-AB78-04FB85768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0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0"/>
            <a:ext cx="8184444" cy="991352"/>
          </a:xfrm>
          <a:prstGeom prst="rect">
            <a:avLst/>
          </a:prstGeom>
          <a:noFill/>
        </p:spPr>
        <p:txBody>
          <a:bodyPr vert="horz" lIns="27432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1490133"/>
            <a:ext cx="11796889" cy="4707466"/>
          </a:xfrm>
          <a:prstGeom prst="rect">
            <a:avLst/>
          </a:prstGeom>
        </p:spPr>
        <p:txBody>
          <a:bodyPr vert="horz" lIns="274320" tIns="45720" rIns="27432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91786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kern="1200" cap="all" spc="200">
          <a:solidFill>
            <a:srgbClr val="EEB211"/>
          </a:solidFill>
          <a:latin typeface="Calibri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466344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Roboto Ligh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Roboto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7687733" cy="991352"/>
          </a:xfrm>
          <a:prstGeom prst="rect">
            <a:avLst/>
          </a:prstGeom>
          <a:solidFill>
            <a:schemeClr val="bg1"/>
          </a:solidFill>
        </p:spPr>
        <p:txBody>
          <a:bodyPr vert="horz" lIns="27432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1363133"/>
            <a:ext cx="11899345" cy="4834466"/>
          </a:xfrm>
          <a:prstGeom prst="rect">
            <a:avLst/>
          </a:prstGeom>
        </p:spPr>
        <p:txBody>
          <a:bodyPr vert="horz" lIns="274320" tIns="45720" rIns="27432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 descr="124-hash.eps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2"/>
          <a:stretch/>
        </p:blipFill>
        <p:spPr>
          <a:xfrm>
            <a:off x="-1" y="6378835"/>
            <a:ext cx="9093713" cy="260195"/>
          </a:xfrm>
          <a:prstGeom prst="rect">
            <a:avLst/>
          </a:prstGeom>
        </p:spPr>
      </p:pic>
      <p:pic>
        <p:nvPicPr>
          <p:cNvPr id="4" name="Picture 3" descr="creating-the-next-black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196" y="6439554"/>
            <a:ext cx="2888149" cy="19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75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kern="1200" cap="all" spc="200">
          <a:solidFill>
            <a:srgbClr val="EEB211"/>
          </a:solidFill>
          <a:latin typeface="Calibri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262626"/>
          </a:solidFill>
          <a:latin typeface="+mn-lt"/>
          <a:ea typeface="+mn-ea"/>
          <a:cs typeface="+mn-cs"/>
        </a:defRPr>
      </a:lvl1pPr>
      <a:lvl2pPr marL="466344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Roboto Ligh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Roboto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f.gatech.edu" TargetMode="External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0" Type="http://schemas.openxmlformats.org/officeDocument/2006/relationships/image" Target="../media/image16.jpeg"/><Relationship Id="rId11" Type="http://schemas.openxmlformats.org/officeDocument/2006/relationships/image" Target="../media/image17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e.gatech.edu/~alenka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8" Type="http://schemas.openxmlformats.org/officeDocument/2006/relationships/image" Target="../media/image22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pagation.gatech.edu" TargetMode="External"/><Relationship Id="rId4" Type="http://schemas.openxmlformats.org/officeDocument/2006/relationships/image" Target="../media/image23.emf"/><Relationship Id="rId5" Type="http://schemas.openxmlformats.org/officeDocument/2006/relationships/image" Target="../media/image24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Relationship Id="rId6" Type="http://schemas.openxmlformats.org/officeDocument/2006/relationships/image" Target="../media/image28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Overview of the Electromagnetics Group at Georgia Tech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Emag.gatech.edu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954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" y="0"/>
            <a:ext cx="5701402" cy="991352"/>
          </a:xfrm>
        </p:spPr>
        <p:txBody>
          <a:bodyPr/>
          <a:lstStyle/>
          <a:p>
            <a:r>
              <a:rPr lang="en-US" dirty="0" smtClean="0"/>
              <a:t>PETERSON Group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64554" y="1835869"/>
            <a:ext cx="6014993" cy="3829638"/>
          </a:xfrm>
        </p:spPr>
        <p:txBody>
          <a:bodyPr/>
          <a:lstStyle/>
          <a:p>
            <a:r>
              <a:rPr lang="en-US" b="1" dirty="0" smtClean="0"/>
              <a:t>Research Areas: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Computational Electromagnetics</a:t>
            </a:r>
          </a:p>
          <a:p>
            <a:pPr marL="809244" lvl="1" indent="-342900"/>
            <a:r>
              <a:rPr lang="en-US" dirty="0" smtClean="0"/>
              <a:t>Controlled accuracy computations</a:t>
            </a:r>
          </a:p>
          <a:p>
            <a:pPr marL="809244" lvl="1" indent="-342900"/>
            <a:r>
              <a:rPr lang="en-US" dirty="0" smtClean="0"/>
              <a:t>Error estimation &amp; adaptive refinement in integral equation formulations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Phased Array Antenna Design</a:t>
            </a:r>
          </a:p>
          <a:p>
            <a:pPr marL="809244" lvl="1" indent="-342900"/>
            <a:r>
              <a:rPr lang="en-US" dirty="0" err="1" smtClean="0"/>
              <a:t>Rotman</a:t>
            </a:r>
            <a:r>
              <a:rPr lang="en-US" dirty="0" smtClean="0"/>
              <a:t> lens feed design &amp; simulation</a:t>
            </a:r>
          </a:p>
          <a:p>
            <a:pPr marL="809244" lvl="1" indent="-342900"/>
            <a:r>
              <a:rPr lang="en-US" dirty="0" err="1" smtClean="0"/>
              <a:t>Reflectarrays</a:t>
            </a:r>
            <a:endParaRPr lang="en-US" dirty="0" smtClean="0"/>
          </a:p>
          <a:p>
            <a:pPr marL="809244" lvl="1" indent="-342900"/>
            <a:r>
              <a:rPr lang="en-US" dirty="0" smtClean="0"/>
              <a:t>Direction of arrival algorithms</a:t>
            </a:r>
          </a:p>
          <a:p>
            <a:pPr marL="809244" lvl="1" indent="-342900"/>
            <a:r>
              <a:rPr lang="en-US" dirty="0" smtClean="0"/>
              <a:t>Microwave &amp; mm-Wave frequencies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391106" y="4908798"/>
            <a:ext cx="2423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Two surface meshes arising from an adaptive refinement solution procedure </a:t>
            </a:r>
            <a:endParaRPr lang="en-US" i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65386" r="-65386"/>
          <a:stretch>
            <a:fillRect/>
          </a:stretch>
        </p:blipFill>
        <p:spPr>
          <a:xfrm>
            <a:off x="8374782" y="1610611"/>
            <a:ext cx="4584912" cy="3157456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110" y="1696932"/>
            <a:ext cx="3294423" cy="30190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32979" y="4915451"/>
            <a:ext cx="2423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B</a:t>
            </a:r>
            <a:r>
              <a:rPr lang="en-US" i="1" dirty="0" smtClean="0">
                <a:solidFill>
                  <a:schemeClr val="bg1"/>
                </a:solidFill>
              </a:rPr>
              <a:t>eam patterns from measured S-parameters for a 36.8 GHz </a:t>
            </a:r>
            <a:r>
              <a:rPr lang="en-US" i="1" dirty="0" err="1" smtClean="0">
                <a:solidFill>
                  <a:schemeClr val="bg1"/>
                </a:solidFill>
              </a:rPr>
              <a:t>Rotman</a:t>
            </a:r>
            <a:r>
              <a:rPr lang="en-US" i="1" dirty="0" smtClean="0">
                <a:solidFill>
                  <a:schemeClr val="bg1"/>
                </a:solidFill>
              </a:rPr>
              <a:t> lens design</a:t>
            </a:r>
            <a:endParaRPr lang="en-US" i="1" dirty="0"/>
          </a:p>
        </p:txBody>
      </p:sp>
      <p:pic>
        <p:nvPicPr>
          <p:cNvPr id="2" name="Picture 1" descr="andypeterson131021br605_web_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545" y="0"/>
            <a:ext cx="1526349" cy="229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73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5737949" cy="991352"/>
          </a:xfrm>
        </p:spPr>
        <p:txBody>
          <a:bodyPr/>
          <a:lstStyle/>
          <a:p>
            <a:r>
              <a:rPr lang="en-US" dirty="0" smtClean="0"/>
              <a:t>Cohen </a:t>
            </a:r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1189183"/>
            <a:ext cx="6787525" cy="3829638"/>
          </a:xfrm>
        </p:spPr>
        <p:txBody>
          <a:bodyPr/>
          <a:lstStyle/>
          <a:p>
            <a:r>
              <a:rPr lang="en-US" b="1" dirty="0" smtClean="0"/>
              <a:t>Research Areas:</a:t>
            </a:r>
          </a:p>
          <a:p>
            <a:r>
              <a:rPr lang="en-US" dirty="0"/>
              <a:t>Science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Engineering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LF </a:t>
            </a:r>
            <a:r>
              <a:rPr lang="en-US" dirty="0"/>
              <a:t>Radio </a:t>
            </a:r>
            <a:r>
              <a:rPr lang="en-US" dirty="0" smtClean="0"/>
              <a:t>Group: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lf.gatech.edu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2755A02E-B7B9-429F-BF78-5B782C9F88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741" r="-50741"/>
          <a:stretch/>
        </p:blipFill>
        <p:spPr>
          <a:xfrm>
            <a:off x="5532192" y="464811"/>
            <a:ext cx="4487285" cy="357412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2" name="Picture 2" descr="http://scienceblogs.com/startswithabang/files/2010/04/lightning-1.jpeg">
            <a:extLst>
              <a:ext uri="{FF2B5EF4-FFF2-40B4-BE49-F238E27FC236}">
                <a16:creationId xmlns:a16="http://schemas.microsoft.com/office/drawing/2014/main" xmlns="" id="{543F5BD8-304E-4366-BE77-813BE1D76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3494" y="4844150"/>
            <a:ext cx="1010619" cy="142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B4DFBA9-E3E6-4057-AB05-65957B0FDD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2223" r="64493" b="16234"/>
          <a:stretch/>
        </p:blipFill>
        <p:spPr>
          <a:xfrm>
            <a:off x="9566056" y="1192325"/>
            <a:ext cx="1892447" cy="21867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11"/>
          <a:stretch/>
        </p:blipFill>
        <p:spPr>
          <a:xfrm>
            <a:off x="5984693" y="3168038"/>
            <a:ext cx="2247455" cy="1307445"/>
          </a:xfrm>
          <a:prstGeom prst="rect">
            <a:avLst/>
          </a:prstGeom>
        </p:spPr>
      </p:pic>
      <p:pic>
        <p:nvPicPr>
          <p:cNvPr id="16" name="Picture 4" descr="http://www.on5vl.org/medias/images/haarp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674" y="4970197"/>
            <a:ext cx="1724921" cy="129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243" y="4162381"/>
            <a:ext cx="2822041" cy="2116531"/>
          </a:xfrm>
          <a:prstGeom prst="rect">
            <a:avLst/>
          </a:prstGeom>
        </p:spPr>
      </p:pic>
      <p:pic>
        <p:nvPicPr>
          <p:cNvPr id="13" name="Picture 2" descr="https://www.geek.com/g00/3_c-7x78x78x78.hffl.dpn_/c-7NPSFQIFVT34x24iuuqtx3ax2fx2fx78x78x78.hffl.dpnx2fx78q-dpoufoux2fvqmpbetx2f3125x2f13x2fwbo-bmmfo-cfmut-3-736y461.kqhx3fj21d.nbslx3djnbhf_$/$/$/$/$/$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605" y="3156440"/>
            <a:ext cx="3244145" cy="181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6"/>
          <p:cNvSpPr txBox="1">
            <a:spLocks/>
          </p:cNvSpPr>
          <p:nvPr/>
        </p:nvSpPr>
        <p:spPr>
          <a:xfrm>
            <a:off x="280619" y="2013144"/>
            <a:ext cx="6014993" cy="3829638"/>
          </a:xfrm>
          <a:prstGeom prst="rect">
            <a:avLst/>
          </a:prstGeom>
        </p:spPr>
        <p:txBody>
          <a:bodyPr vert="horz" lIns="274320" tIns="45720" rIns="27432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6344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Roboto Ligh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1"/>
                </a:solidFill>
                <a:latin typeface="Roboto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smtClean="0"/>
              <a:t>Lightning and plasma physics</a:t>
            </a:r>
          </a:p>
          <a:p>
            <a:pPr lvl="1"/>
            <a:r>
              <a:rPr lang="en-US" sz="2000" dirty="0" err="1" smtClean="0"/>
              <a:t>Ionospheric</a:t>
            </a:r>
            <a:r>
              <a:rPr lang="en-US" sz="2000" dirty="0" smtClean="0"/>
              <a:t> remote sensing</a:t>
            </a:r>
          </a:p>
          <a:p>
            <a:pPr lvl="1"/>
            <a:r>
              <a:rPr lang="en-US" sz="2000" dirty="0" smtClean="0"/>
              <a:t>Space weather</a:t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r>
              <a:rPr lang="en-US" sz="2000" dirty="0" smtClean="0"/>
              <a:t>Global </a:t>
            </a:r>
            <a:r>
              <a:rPr lang="en-US" sz="2000" dirty="0" err="1" smtClean="0"/>
              <a:t>comms</a:t>
            </a:r>
            <a:r>
              <a:rPr lang="en-US" sz="2000" dirty="0" smtClean="0"/>
              <a:t> and navigation</a:t>
            </a:r>
          </a:p>
          <a:p>
            <a:pPr lvl="1"/>
            <a:r>
              <a:rPr lang="en-US" sz="2000" dirty="0" smtClean="0"/>
              <a:t>Subsurface and subsea mapping</a:t>
            </a:r>
          </a:p>
          <a:p>
            <a:pPr lvl="1"/>
            <a:r>
              <a:rPr lang="en-US" sz="2000" dirty="0" smtClean="0"/>
              <a:t>Power grid </a:t>
            </a:r>
            <a:r>
              <a:rPr lang="en-US" sz="2000" dirty="0" err="1" smtClean="0"/>
              <a:t>cybersecurity</a:t>
            </a:r>
            <a:endParaRPr lang="en-US" sz="2000" dirty="0" smtClean="0"/>
          </a:p>
          <a:p>
            <a:pPr lvl="1"/>
            <a:r>
              <a:rPr lang="en-US" sz="2000" dirty="0" smtClean="0"/>
              <a:t>Satellite protection</a:t>
            </a:r>
          </a:p>
          <a:p>
            <a:pPr lvl="1"/>
            <a:r>
              <a:rPr lang="en-US" sz="2000" dirty="0" smtClean="0"/>
              <a:t>Broadband electrically short antennas</a:t>
            </a:r>
          </a:p>
        </p:txBody>
      </p:sp>
      <p:pic>
        <p:nvPicPr>
          <p:cNvPr id="5" name="Picture 4" descr="morriscohen131023ar465_web_1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394" y="0"/>
            <a:ext cx="1427150" cy="214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43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" y="0"/>
            <a:ext cx="5792770" cy="991352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ZAJIC Group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2151675"/>
            <a:ext cx="5302820" cy="4229493"/>
          </a:xfrm>
        </p:spPr>
        <p:txBody>
          <a:bodyPr/>
          <a:lstStyle/>
          <a:p>
            <a:r>
              <a:rPr lang="en-US" b="1" dirty="0" smtClean="0"/>
              <a:t>Research Areas:</a:t>
            </a:r>
          </a:p>
          <a:p>
            <a:pPr marL="342900" indent="-342900" algn="just">
              <a:buFont typeface="Arial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Measurements and Modeling of EM Emanations from Electronics with Applications in Cybersecurity </a:t>
            </a:r>
          </a:p>
          <a:p>
            <a:pPr marL="342900" indent="-342900" algn="just">
              <a:buFont typeface="Arial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Measurements, Modeling and Prediction of wireless propagation in challenging environments (vehicle-to-vehicle, underwater, chip-to-chip, high frequencies)</a:t>
            </a:r>
          </a:p>
          <a:p>
            <a:pPr marL="342900" indent="-342900" algn="just">
              <a:buFont typeface="Arial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Antenna and Probe Design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7359" y="1035865"/>
            <a:ext cx="62258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Website/Faculty Profile:   </a:t>
            </a:r>
            <a:endParaRPr 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cs typeface="Times New Roman" panose="02020603050405020304" pitchFamily="18" charset="0"/>
                <a:hlinkClick r:id="rId3"/>
              </a:rPr>
              <a:t>www.ece.gatech.edu/~</a:t>
            </a:r>
            <a:r>
              <a:rPr lang="en-US" sz="2400" dirty="0" smtClean="0">
                <a:solidFill>
                  <a:schemeClr val="bg1"/>
                </a:solidFill>
                <a:cs typeface="Times New Roman" panose="02020603050405020304" pitchFamily="18" charset="0"/>
                <a:hlinkClick r:id="rId3"/>
              </a:rPr>
              <a:t>alenka</a:t>
            </a:r>
            <a:r>
              <a:rPr lang="en-US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</a:t>
            </a:r>
            <a:endParaRPr 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53934" y="6049228"/>
            <a:ext cx="5952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Various activities in EMC^2 Lab</a:t>
            </a:r>
            <a:endParaRPr lang="en-US" i="1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179" y="1542536"/>
            <a:ext cx="2172313" cy="1923286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6222" y="1440176"/>
            <a:ext cx="2177621" cy="20347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35753" y="3474941"/>
            <a:ext cx="311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Antenna range measurements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8864302" y="3492884"/>
            <a:ext cx="3261795" cy="37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THz Chip-to-Chip Measurements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7296" y="3855845"/>
            <a:ext cx="1968843" cy="19149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9972" y="3893881"/>
            <a:ext cx="2223871" cy="19549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40821" y="5770841"/>
            <a:ext cx="3261795" cy="37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RSA Crypto-breaking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8621188" y="5763518"/>
            <a:ext cx="3261795" cy="37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Hardware Trojan Detection</a:t>
            </a:r>
            <a:endParaRPr lang="en-US" i="1" dirty="0"/>
          </a:p>
        </p:txBody>
      </p:sp>
      <p:pic>
        <p:nvPicPr>
          <p:cNvPr id="3" name="Picture 2" descr="alenka_zajic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635" y="0"/>
            <a:ext cx="1570136" cy="236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41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5737949" cy="991352"/>
          </a:xfrm>
        </p:spPr>
        <p:txBody>
          <a:bodyPr/>
          <a:lstStyle/>
          <a:p>
            <a:r>
              <a:rPr lang="en-US" dirty="0" smtClean="0"/>
              <a:t>Durgin Group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74196" y="1305976"/>
            <a:ext cx="6014993" cy="3829638"/>
          </a:xfrm>
        </p:spPr>
        <p:txBody>
          <a:bodyPr/>
          <a:lstStyle/>
          <a:p>
            <a:r>
              <a:rPr lang="en-US" b="1" dirty="0" smtClean="0"/>
              <a:t>Research Areas: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Propagation Modeling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Wireless Power Transfer and Harvesting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Radiolocation/Motion Capture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Backscatter Communications and RFID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Antenna Design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7855" y="4973124"/>
            <a:ext cx="57842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Propagation Group:   </a:t>
            </a:r>
            <a:r>
              <a:rPr lang="en-US" sz="2400" dirty="0" smtClean="0">
                <a:solidFill>
                  <a:schemeClr val="bg1"/>
                </a:solidFill>
                <a:hlinkClick r:id="rId3"/>
              </a:rPr>
              <a:t>www.propagation.gatech.edu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3" name="Content Placeholder 2" descr="RFTSat_Cutaway.pdf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89" b="-4789"/>
          <a:stretch>
            <a:fillRect/>
          </a:stretch>
        </p:blipFill>
        <p:spPr>
          <a:xfrm>
            <a:off x="6303784" y="1346200"/>
            <a:ext cx="5399088" cy="3605213"/>
          </a:xfrm>
        </p:spPr>
      </p:pic>
      <p:sp>
        <p:nvSpPr>
          <p:cNvPr id="10" name="TextBox 9"/>
          <p:cNvSpPr txBox="1"/>
          <p:nvPr/>
        </p:nvSpPr>
        <p:spPr>
          <a:xfrm>
            <a:off x="6101741" y="5033726"/>
            <a:ext cx="5952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Cut-away diagram of a 5.8 GHz backscatter sensor and reader system designed and built at Georgia Tech to be deployed on a </a:t>
            </a:r>
            <a:r>
              <a:rPr lang="en-US" i="1" dirty="0" err="1" smtClean="0">
                <a:solidFill>
                  <a:schemeClr val="bg1"/>
                </a:solidFill>
              </a:rPr>
              <a:t>CubeSat</a:t>
            </a:r>
            <a:r>
              <a:rPr lang="en-US" i="1" dirty="0" smtClean="0">
                <a:solidFill>
                  <a:schemeClr val="bg1"/>
                </a:solidFill>
              </a:rPr>
              <a:t> mission with NASA/Northwest Nazarene University</a:t>
            </a:r>
            <a:endParaRPr lang="en-US" i="1" dirty="0"/>
          </a:p>
        </p:txBody>
      </p:sp>
      <p:pic>
        <p:nvPicPr>
          <p:cNvPr id="8" name="Picture 7" descr="headshot-211x3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16" y="0"/>
            <a:ext cx="1561500" cy="222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7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5737949" cy="991352"/>
          </a:xfrm>
        </p:spPr>
        <p:txBody>
          <a:bodyPr/>
          <a:lstStyle/>
          <a:p>
            <a:r>
              <a:rPr lang="en-US" dirty="0" smtClean="0"/>
              <a:t>Other </a:t>
            </a:r>
            <a:r>
              <a:rPr lang="en-US" dirty="0" err="1" smtClean="0"/>
              <a:t>GroupS</a:t>
            </a:r>
            <a:r>
              <a:rPr lang="en-US" dirty="0" smtClean="0"/>
              <a:t> in GT EMAG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74196" y="1305976"/>
            <a:ext cx="6014993" cy="3829638"/>
          </a:xfrm>
        </p:spPr>
        <p:txBody>
          <a:bodyPr/>
          <a:lstStyle/>
          <a:p>
            <a:r>
              <a:rPr lang="en-US" b="1" dirty="0" err="1" smtClean="0"/>
              <a:t>Swaminatha</a:t>
            </a:r>
            <a:r>
              <a:rPr lang="en-US" b="1" dirty="0" err="1" smtClean="0"/>
              <a:t>n</a:t>
            </a:r>
            <a:r>
              <a:rPr lang="en-US" b="1" dirty="0" smtClean="0"/>
              <a:t> Group:</a:t>
            </a:r>
            <a:endParaRPr lang="en-US" b="1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Packaging, RF Devices</a:t>
            </a:r>
          </a:p>
          <a:p>
            <a:r>
              <a:rPr lang="en-US" b="1" dirty="0" err="1" smtClean="0"/>
              <a:t>Steffes</a:t>
            </a:r>
            <a:r>
              <a:rPr lang="en-US" b="1" dirty="0" smtClean="0"/>
              <a:t> Group:</a:t>
            </a:r>
            <a:endParaRPr lang="en-US" b="1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Remote Sensing, Space Missions</a:t>
            </a:r>
          </a:p>
          <a:p>
            <a:r>
              <a:rPr lang="en-US" b="1" dirty="0" err="1" smtClean="0"/>
              <a:t>Tentzeris</a:t>
            </a:r>
            <a:r>
              <a:rPr lang="en-US" b="1" dirty="0" smtClean="0"/>
              <a:t> Group:</a:t>
            </a:r>
            <a:endParaRPr lang="en-US" b="1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Radiolocation/Motion </a:t>
            </a:r>
            <a:r>
              <a:rPr lang="en-US" dirty="0" smtClean="0"/>
              <a:t>Capture</a:t>
            </a:r>
          </a:p>
          <a:p>
            <a:r>
              <a:rPr lang="en-US" b="1" dirty="0" smtClean="0"/>
              <a:t>Scott Group:</a:t>
            </a:r>
            <a:endParaRPr lang="en-US" b="1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Remote Sensing, Buried Object Detection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 descr="madhavanswaminathan131021br459_web_0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398" r="-44398"/>
          <a:stretch>
            <a:fillRect/>
          </a:stretch>
        </p:blipFill>
        <p:spPr>
          <a:xfrm>
            <a:off x="6011728" y="1089222"/>
            <a:ext cx="3196473" cy="2545989"/>
          </a:xfrm>
        </p:spPr>
      </p:pic>
      <p:pic>
        <p:nvPicPr>
          <p:cNvPr id="5" name="Picture 4" descr="manostentzeris131018ar308_web_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522" y="3779648"/>
            <a:ext cx="1698223" cy="2553719"/>
          </a:xfrm>
          <a:prstGeom prst="rect">
            <a:avLst/>
          </a:prstGeom>
        </p:spPr>
      </p:pic>
      <p:pic>
        <p:nvPicPr>
          <p:cNvPr id="11" name="Picture 10" descr="paulsteffes131021br682_web_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595" y="1137183"/>
            <a:ext cx="1661189" cy="2498028"/>
          </a:xfrm>
          <a:prstGeom prst="rect">
            <a:avLst/>
          </a:prstGeom>
        </p:spPr>
      </p:pic>
      <p:pic>
        <p:nvPicPr>
          <p:cNvPr id="12" name="Picture 11" descr="waymondscot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595" y="3823448"/>
            <a:ext cx="1680605" cy="252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6218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White 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georgia-tech-ppt-template-white-2016</Template>
  <TotalTime>16483</TotalTime>
  <Words>280</Words>
  <Application>Microsoft Macintosh PowerPoint</Application>
  <PresentationFormat>Custom</PresentationFormat>
  <Paragraphs>68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Custom Design</vt:lpstr>
      <vt:lpstr>Main</vt:lpstr>
      <vt:lpstr>White Main</vt:lpstr>
      <vt:lpstr>Overview of the Electromagnetics Group at Georgia Tech</vt:lpstr>
      <vt:lpstr>PETERSON Group</vt:lpstr>
      <vt:lpstr>Cohen Group</vt:lpstr>
      <vt:lpstr>ZAJIC Group</vt:lpstr>
      <vt:lpstr>Durgin Group</vt:lpstr>
      <vt:lpstr>Other GroupS in GT EMAG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Francesco Amato</dc:creator>
  <cp:lastModifiedBy>Gregory D. Durgin</cp:lastModifiedBy>
  <cp:revision>324</cp:revision>
  <dcterms:created xsi:type="dcterms:W3CDTF">2015-04-07T15:23:17Z</dcterms:created>
  <dcterms:modified xsi:type="dcterms:W3CDTF">2018-09-19T13:56:14Z</dcterms:modified>
</cp:coreProperties>
</file>